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60"/>
  </p:normalViewPr>
  <p:slideViewPr>
    <p:cSldViewPr snapToGrid="0">
      <p:cViewPr varScale="1">
        <p:scale>
          <a:sx n="76" d="100"/>
          <a:sy n="76" d="100"/>
        </p:scale>
        <p:origin x="62"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3492515-4524-473E-AA92-46B1758D838F}"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1A28F154-EE9D-48F6-9BA1-82672EFF8C4B}">
      <dgm:prSet/>
      <dgm:spPr/>
      <dgm:t>
        <a:bodyPr/>
        <a:lstStyle/>
        <a:p>
          <a:r>
            <a:rPr lang="en-US"/>
            <a:t>As of now, I plan to either go into nursing or engineering in college for my career choice. After working for two months at Q-PAC, it opened my eyes to what real engineering was like, it gave me the experience and real world application I needed. While still undecided on my major, the internship shifted my views a bit more towards the engineering side.</a:t>
          </a:r>
        </a:p>
      </dgm:t>
    </dgm:pt>
    <dgm:pt modelId="{AD017271-84C3-4BCB-ABEE-D1A79416BFB1}" type="parTrans" cxnId="{2C4C271F-3598-46B8-9CD9-FC7A9280115C}">
      <dgm:prSet/>
      <dgm:spPr/>
      <dgm:t>
        <a:bodyPr/>
        <a:lstStyle/>
        <a:p>
          <a:endParaRPr lang="en-US"/>
        </a:p>
      </dgm:t>
    </dgm:pt>
    <dgm:pt modelId="{4105D651-BFE4-4B98-9AF7-454FF4CEAEDC}" type="sibTrans" cxnId="{2C4C271F-3598-46B8-9CD9-FC7A9280115C}">
      <dgm:prSet/>
      <dgm:spPr/>
      <dgm:t>
        <a:bodyPr/>
        <a:lstStyle/>
        <a:p>
          <a:endParaRPr lang="en-US"/>
        </a:p>
      </dgm:t>
    </dgm:pt>
    <dgm:pt modelId="{78310289-E652-490A-B5C5-B23CC6EE5CCC}">
      <dgm:prSet/>
      <dgm:spPr/>
      <dgm:t>
        <a:bodyPr/>
        <a:lstStyle/>
        <a:p>
          <a:r>
            <a:rPr lang="en-US"/>
            <a:t>Special Thanks to all of my coworkers in the firmware side who helped and guided me through all the ups and downs of my learning!</a:t>
          </a:r>
        </a:p>
      </dgm:t>
    </dgm:pt>
    <dgm:pt modelId="{0BC3F4D1-A4D2-4552-8251-1D4DA617B0B0}" type="parTrans" cxnId="{42F06426-363B-40A0-8B02-AF528774D2F6}">
      <dgm:prSet/>
      <dgm:spPr/>
      <dgm:t>
        <a:bodyPr/>
        <a:lstStyle/>
        <a:p>
          <a:endParaRPr lang="en-US"/>
        </a:p>
      </dgm:t>
    </dgm:pt>
    <dgm:pt modelId="{903AB2B8-27D0-43AE-B111-E940961EFDC1}" type="sibTrans" cxnId="{42F06426-363B-40A0-8B02-AF528774D2F6}">
      <dgm:prSet/>
      <dgm:spPr/>
      <dgm:t>
        <a:bodyPr/>
        <a:lstStyle/>
        <a:p>
          <a:endParaRPr lang="en-US"/>
        </a:p>
      </dgm:t>
    </dgm:pt>
    <dgm:pt modelId="{3250CBC3-C1B1-413D-BBF2-146F0366169B}" type="pres">
      <dgm:prSet presAssocID="{D3492515-4524-473E-AA92-46B1758D838F}" presName="root" presStyleCnt="0">
        <dgm:presLayoutVars>
          <dgm:dir/>
          <dgm:resizeHandles val="exact"/>
        </dgm:presLayoutVars>
      </dgm:prSet>
      <dgm:spPr/>
    </dgm:pt>
    <dgm:pt modelId="{CA286F6B-29F9-455A-9F16-9C6350DB2A24}" type="pres">
      <dgm:prSet presAssocID="{1A28F154-EE9D-48F6-9BA1-82672EFF8C4B}" presName="compNode" presStyleCnt="0"/>
      <dgm:spPr/>
    </dgm:pt>
    <dgm:pt modelId="{370254D1-D7CE-414C-B260-32D6A6D6D86D}" type="pres">
      <dgm:prSet presAssocID="{1A28F154-EE9D-48F6-9BA1-82672EFF8C4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iploma Roll"/>
        </a:ext>
      </dgm:extLst>
    </dgm:pt>
    <dgm:pt modelId="{3C68FE9C-BC33-4518-BE3F-2CCB3526EBFF}" type="pres">
      <dgm:prSet presAssocID="{1A28F154-EE9D-48F6-9BA1-82672EFF8C4B}" presName="spaceRect" presStyleCnt="0"/>
      <dgm:spPr/>
    </dgm:pt>
    <dgm:pt modelId="{9D34E8E3-6EA7-49B3-8BE3-49C8A0CFFF52}" type="pres">
      <dgm:prSet presAssocID="{1A28F154-EE9D-48F6-9BA1-82672EFF8C4B}" presName="textRect" presStyleLbl="revTx" presStyleIdx="0" presStyleCnt="2">
        <dgm:presLayoutVars>
          <dgm:chMax val="1"/>
          <dgm:chPref val="1"/>
        </dgm:presLayoutVars>
      </dgm:prSet>
      <dgm:spPr/>
    </dgm:pt>
    <dgm:pt modelId="{B574660E-4D90-4CFC-B10F-8FE6E08B8371}" type="pres">
      <dgm:prSet presAssocID="{4105D651-BFE4-4B98-9AF7-454FF4CEAEDC}" presName="sibTrans" presStyleCnt="0"/>
      <dgm:spPr/>
    </dgm:pt>
    <dgm:pt modelId="{60D898A8-A024-4AD0-B194-718ABB213D8D}" type="pres">
      <dgm:prSet presAssocID="{78310289-E652-490A-B5C5-B23CC6EE5CCC}" presName="compNode" presStyleCnt="0"/>
      <dgm:spPr/>
    </dgm:pt>
    <dgm:pt modelId="{2F400963-7066-4D17-AB46-D12361039860}" type="pres">
      <dgm:prSet presAssocID="{78310289-E652-490A-B5C5-B23CC6EE5CC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andshake"/>
        </a:ext>
      </dgm:extLst>
    </dgm:pt>
    <dgm:pt modelId="{E2C3548C-363B-4589-90A7-EDAFF802321D}" type="pres">
      <dgm:prSet presAssocID="{78310289-E652-490A-B5C5-B23CC6EE5CCC}" presName="spaceRect" presStyleCnt="0"/>
      <dgm:spPr/>
    </dgm:pt>
    <dgm:pt modelId="{F17F6C87-C439-4C85-84D1-01B4D42BF04E}" type="pres">
      <dgm:prSet presAssocID="{78310289-E652-490A-B5C5-B23CC6EE5CCC}" presName="textRect" presStyleLbl="revTx" presStyleIdx="1" presStyleCnt="2">
        <dgm:presLayoutVars>
          <dgm:chMax val="1"/>
          <dgm:chPref val="1"/>
        </dgm:presLayoutVars>
      </dgm:prSet>
      <dgm:spPr/>
    </dgm:pt>
  </dgm:ptLst>
  <dgm:cxnLst>
    <dgm:cxn modelId="{2C4C271F-3598-46B8-9CD9-FC7A9280115C}" srcId="{D3492515-4524-473E-AA92-46B1758D838F}" destId="{1A28F154-EE9D-48F6-9BA1-82672EFF8C4B}" srcOrd="0" destOrd="0" parTransId="{AD017271-84C3-4BCB-ABEE-D1A79416BFB1}" sibTransId="{4105D651-BFE4-4B98-9AF7-454FF4CEAEDC}"/>
    <dgm:cxn modelId="{42F06426-363B-40A0-8B02-AF528774D2F6}" srcId="{D3492515-4524-473E-AA92-46B1758D838F}" destId="{78310289-E652-490A-B5C5-B23CC6EE5CCC}" srcOrd="1" destOrd="0" parTransId="{0BC3F4D1-A4D2-4552-8251-1D4DA617B0B0}" sibTransId="{903AB2B8-27D0-43AE-B111-E940961EFDC1}"/>
    <dgm:cxn modelId="{C2A1BE36-863B-4EC0-963F-FD020EC43B85}" type="presOf" srcId="{1A28F154-EE9D-48F6-9BA1-82672EFF8C4B}" destId="{9D34E8E3-6EA7-49B3-8BE3-49C8A0CFFF52}" srcOrd="0" destOrd="0" presId="urn:microsoft.com/office/officeart/2018/2/layout/IconLabelList"/>
    <dgm:cxn modelId="{C7FD1639-D48A-4A80-803D-35E8989111E4}" type="presOf" srcId="{78310289-E652-490A-B5C5-B23CC6EE5CCC}" destId="{F17F6C87-C439-4C85-84D1-01B4D42BF04E}" srcOrd="0" destOrd="0" presId="urn:microsoft.com/office/officeart/2018/2/layout/IconLabelList"/>
    <dgm:cxn modelId="{026C91FF-70D7-4C86-9821-FB727E446F8E}" type="presOf" srcId="{D3492515-4524-473E-AA92-46B1758D838F}" destId="{3250CBC3-C1B1-413D-BBF2-146F0366169B}" srcOrd="0" destOrd="0" presId="urn:microsoft.com/office/officeart/2018/2/layout/IconLabelList"/>
    <dgm:cxn modelId="{9050CD43-570A-42D8-8077-65714E370E44}" type="presParOf" srcId="{3250CBC3-C1B1-413D-BBF2-146F0366169B}" destId="{CA286F6B-29F9-455A-9F16-9C6350DB2A24}" srcOrd="0" destOrd="0" presId="urn:microsoft.com/office/officeart/2018/2/layout/IconLabelList"/>
    <dgm:cxn modelId="{97F1A562-B79F-4F62-A1DC-D18B63140D38}" type="presParOf" srcId="{CA286F6B-29F9-455A-9F16-9C6350DB2A24}" destId="{370254D1-D7CE-414C-B260-32D6A6D6D86D}" srcOrd="0" destOrd="0" presId="urn:microsoft.com/office/officeart/2018/2/layout/IconLabelList"/>
    <dgm:cxn modelId="{A432F3B1-8B3D-42D3-92BF-E7711510CD68}" type="presParOf" srcId="{CA286F6B-29F9-455A-9F16-9C6350DB2A24}" destId="{3C68FE9C-BC33-4518-BE3F-2CCB3526EBFF}" srcOrd="1" destOrd="0" presId="urn:microsoft.com/office/officeart/2018/2/layout/IconLabelList"/>
    <dgm:cxn modelId="{0F944B51-FD11-4D07-8ECB-D7E4DDBF5A1D}" type="presParOf" srcId="{CA286F6B-29F9-455A-9F16-9C6350DB2A24}" destId="{9D34E8E3-6EA7-49B3-8BE3-49C8A0CFFF52}" srcOrd="2" destOrd="0" presId="urn:microsoft.com/office/officeart/2018/2/layout/IconLabelList"/>
    <dgm:cxn modelId="{240A001F-1A6C-4D61-8910-9582699F32EA}" type="presParOf" srcId="{3250CBC3-C1B1-413D-BBF2-146F0366169B}" destId="{B574660E-4D90-4CFC-B10F-8FE6E08B8371}" srcOrd="1" destOrd="0" presId="urn:microsoft.com/office/officeart/2018/2/layout/IconLabelList"/>
    <dgm:cxn modelId="{DCFAE29B-A1D7-4E8D-AA42-5935F66C5DA8}" type="presParOf" srcId="{3250CBC3-C1B1-413D-BBF2-146F0366169B}" destId="{60D898A8-A024-4AD0-B194-718ABB213D8D}" srcOrd="2" destOrd="0" presId="urn:microsoft.com/office/officeart/2018/2/layout/IconLabelList"/>
    <dgm:cxn modelId="{4EAA5821-381F-4305-AA66-72197577E74F}" type="presParOf" srcId="{60D898A8-A024-4AD0-B194-718ABB213D8D}" destId="{2F400963-7066-4D17-AB46-D12361039860}" srcOrd="0" destOrd="0" presId="urn:microsoft.com/office/officeart/2018/2/layout/IconLabelList"/>
    <dgm:cxn modelId="{FC8ABB37-105A-4BD6-B8FB-46CDB2FD8A7F}" type="presParOf" srcId="{60D898A8-A024-4AD0-B194-718ABB213D8D}" destId="{E2C3548C-363B-4589-90A7-EDAFF802321D}" srcOrd="1" destOrd="0" presId="urn:microsoft.com/office/officeart/2018/2/layout/IconLabelList"/>
    <dgm:cxn modelId="{F6FDBB76-153C-49BA-BA47-96167BB5CDF2}" type="presParOf" srcId="{60D898A8-A024-4AD0-B194-718ABB213D8D}" destId="{F17F6C87-C439-4C85-84D1-01B4D42BF04E}"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0254D1-D7CE-414C-B260-32D6A6D6D86D}">
      <dsp:nvSpPr>
        <dsp:cNvPr id="0" name=""/>
        <dsp:cNvSpPr/>
      </dsp:nvSpPr>
      <dsp:spPr>
        <a:xfrm>
          <a:off x="1666837" y="36883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D34E8E3-6EA7-49B3-8BE3-49C8A0CFFF52}">
      <dsp:nvSpPr>
        <dsp:cNvPr id="0" name=""/>
        <dsp:cNvSpPr/>
      </dsp:nvSpPr>
      <dsp:spPr>
        <a:xfrm>
          <a:off x="478837" y="2787034"/>
          <a:ext cx="4320000"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As of now, I plan to either go into nursing or engineering in college for my career choice. After working for two months at Q-PAC, it opened my eyes to what real engineering was like, it gave me the experience and real world application I needed. While still undecided on my major, the internship shifted my views a bit more towards the engineering side.</a:t>
          </a:r>
        </a:p>
      </dsp:txBody>
      <dsp:txXfrm>
        <a:off x="478837" y="2787034"/>
        <a:ext cx="4320000" cy="742500"/>
      </dsp:txXfrm>
    </dsp:sp>
    <dsp:sp modelId="{2F400963-7066-4D17-AB46-D12361039860}">
      <dsp:nvSpPr>
        <dsp:cNvPr id="0" name=""/>
        <dsp:cNvSpPr/>
      </dsp:nvSpPr>
      <dsp:spPr>
        <a:xfrm>
          <a:off x="6742837" y="36883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17F6C87-C439-4C85-84D1-01B4D42BF04E}">
      <dsp:nvSpPr>
        <dsp:cNvPr id="0" name=""/>
        <dsp:cNvSpPr/>
      </dsp:nvSpPr>
      <dsp:spPr>
        <a:xfrm>
          <a:off x="5554837" y="2787034"/>
          <a:ext cx="4320000"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Special Thanks to all of my coworkers in the firmware side who helped and guided me through all the ups and downs of my learning!</a:t>
          </a:r>
        </a:p>
      </dsp:txBody>
      <dsp:txXfrm>
        <a:off x="5554837" y="2787034"/>
        <a:ext cx="4320000" cy="7425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2.pn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B113C54-ABCC-4669-865D-AE7423F6FACF}" type="datetimeFigureOut">
              <a:rPr lang="en-US" smtClean="0"/>
              <a:t>7/31/2025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23189125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113C54-ABCC-4669-865D-AE7423F6FACF}" type="datetimeFigureOut">
              <a:rPr lang="en-US" smtClean="0"/>
              <a:t>7/31/2025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2387311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113C54-ABCC-4669-865D-AE7423F6FACF}" type="datetimeFigureOut">
              <a:rPr lang="en-US" smtClean="0"/>
              <a:t>7/31/2025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38151879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113C54-ABCC-4669-865D-AE7423F6FACF}" type="datetimeFigureOut">
              <a:rPr lang="en-US" smtClean="0"/>
              <a:t>7/31/2025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94F9BF-E4E4-417B-9794-9BC18E5D220E}" type="slidenum">
              <a:rPr lang="en-US" smtClean="0"/>
              <a:t>‹#›</a:t>
            </a:fld>
            <a:endParaRPr 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944283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113C54-ABCC-4669-865D-AE7423F6FACF}" type="datetimeFigureOut">
              <a:rPr lang="en-US" smtClean="0"/>
              <a:t>7/31/2025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24503774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B113C54-ABCC-4669-865D-AE7423F6FACF}" type="datetimeFigureOut">
              <a:rPr lang="en-US" smtClean="0"/>
              <a:t>7/31/2025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39080693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B113C54-ABCC-4669-865D-AE7423F6FACF}" type="datetimeFigureOut">
              <a:rPr lang="en-US" smtClean="0"/>
              <a:t>7/31/2025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1538032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113C54-ABCC-4669-865D-AE7423F6FACF}" type="datetimeFigureOut">
              <a:rPr lang="en-US" smtClean="0"/>
              <a:t>7/31/2025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3372712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113C54-ABCC-4669-865D-AE7423F6FACF}" type="datetimeFigureOut">
              <a:rPr lang="en-US" smtClean="0"/>
              <a:t>7/31/2025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16182737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113C54-ABCC-4669-865D-AE7423F6FACF}" type="datetimeFigureOut">
              <a:rPr lang="en-US" smtClean="0"/>
              <a:t>7/31/2025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328682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113C54-ABCC-4669-865D-AE7423F6FACF}" type="datetimeFigureOut">
              <a:rPr lang="en-US" smtClean="0"/>
              <a:t>7/31/2025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4530208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B113C54-ABCC-4669-865D-AE7423F6FACF}" type="datetimeFigureOut">
              <a:rPr lang="en-US" smtClean="0"/>
              <a:t>7/31/2025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3252193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B113C54-ABCC-4669-865D-AE7423F6FACF}" type="datetimeFigureOut">
              <a:rPr lang="en-US" smtClean="0"/>
              <a:t>7/31/2025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1909336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B113C54-ABCC-4669-865D-AE7423F6FACF}" type="datetimeFigureOut">
              <a:rPr lang="en-US" smtClean="0"/>
              <a:t>7/31/2025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2826090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113C54-ABCC-4669-865D-AE7423F6FACF}" type="datetimeFigureOut">
              <a:rPr lang="en-US" smtClean="0"/>
              <a:t>7/31/2025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3467882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113C54-ABCC-4669-865D-AE7423F6FACF}" type="datetimeFigureOut">
              <a:rPr lang="en-US" smtClean="0"/>
              <a:t>7/31/2025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1075406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113C54-ABCC-4669-865D-AE7423F6FACF}" type="datetimeFigureOut">
              <a:rPr lang="en-US" smtClean="0"/>
              <a:t>7/31/2025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94F9BF-E4E4-417B-9794-9BC18E5D220E}" type="slidenum">
              <a:rPr lang="en-US" smtClean="0"/>
              <a:t>‹#›</a:t>
            </a:fld>
            <a:endParaRPr lang="en-US"/>
          </a:p>
        </p:txBody>
      </p:sp>
    </p:spTree>
    <p:extLst>
      <p:ext uri="{BB962C8B-B14F-4D97-AF65-F5344CB8AC3E}">
        <p14:creationId xmlns:p14="http://schemas.microsoft.com/office/powerpoint/2010/main" val="1640367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6B113C54-ABCC-4669-865D-AE7423F6FACF}" type="datetimeFigureOut">
              <a:rPr lang="en-US" smtClean="0"/>
              <a:t>7/31/2025</a:t>
            </a:fld>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6994F9BF-E4E4-417B-9794-9BC18E5D220E}" type="slidenum">
              <a:rPr lang="en-US" smtClean="0"/>
              <a:t>‹#›</a:t>
            </a:fld>
            <a:endParaRPr lang="en-US"/>
          </a:p>
        </p:txBody>
      </p:sp>
    </p:spTree>
    <p:extLst>
      <p:ext uri="{BB962C8B-B14F-4D97-AF65-F5344CB8AC3E}">
        <p14:creationId xmlns:p14="http://schemas.microsoft.com/office/powerpoint/2010/main" val="3305864252"/>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7E054-6947-6543-DB2D-9E397799B8DE}"/>
              </a:ext>
            </a:extLst>
          </p:cNvPr>
          <p:cNvSpPr>
            <a:spLocks noGrp="1"/>
          </p:cNvSpPr>
          <p:nvPr>
            <p:ph type="ctrTitle"/>
          </p:nvPr>
        </p:nvSpPr>
        <p:spPr/>
        <p:txBody>
          <a:bodyPr/>
          <a:lstStyle/>
          <a:p>
            <a:r>
              <a:rPr lang="en-US" dirty="0"/>
              <a:t>Internship at Q-PAC</a:t>
            </a:r>
          </a:p>
        </p:txBody>
      </p:sp>
      <p:sp>
        <p:nvSpPr>
          <p:cNvPr id="3" name="Subtitle 2">
            <a:extLst>
              <a:ext uri="{FF2B5EF4-FFF2-40B4-BE49-F238E27FC236}">
                <a16:creationId xmlns:a16="http://schemas.microsoft.com/office/drawing/2014/main" id="{38E0C576-DC6B-78BE-4C6D-A299075FDAE9}"/>
              </a:ext>
            </a:extLst>
          </p:cNvPr>
          <p:cNvSpPr>
            <a:spLocks noGrp="1"/>
          </p:cNvSpPr>
          <p:nvPr>
            <p:ph type="subTitle" idx="1"/>
          </p:nvPr>
        </p:nvSpPr>
        <p:spPr/>
        <p:txBody>
          <a:bodyPr/>
          <a:lstStyle/>
          <a:p>
            <a:r>
              <a:rPr lang="en-US" dirty="0"/>
              <a:t>Ezekiel Dumuk, Engineering Academy,  Creekside Highschool</a:t>
            </a:r>
          </a:p>
        </p:txBody>
      </p:sp>
    </p:spTree>
    <p:extLst>
      <p:ext uri="{BB962C8B-B14F-4D97-AF65-F5344CB8AC3E}">
        <p14:creationId xmlns:p14="http://schemas.microsoft.com/office/powerpoint/2010/main" val="1708096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76A30-94B2-E501-E020-5E178EE7267E}"/>
              </a:ext>
            </a:extLst>
          </p:cNvPr>
          <p:cNvSpPr>
            <a:spLocks noGrp="1"/>
          </p:cNvSpPr>
          <p:nvPr>
            <p:ph type="title"/>
          </p:nvPr>
        </p:nvSpPr>
        <p:spPr>
          <a:xfrm>
            <a:off x="913795" y="609600"/>
            <a:ext cx="3078749" cy="970450"/>
          </a:xfrm>
        </p:spPr>
        <p:txBody>
          <a:bodyPr anchor="b">
            <a:normAutofit/>
          </a:bodyPr>
          <a:lstStyle/>
          <a:p>
            <a:pPr algn="l"/>
            <a:r>
              <a:rPr lang="en-US" sz="2800"/>
              <a:t>Business Worked At: Q-PAC</a:t>
            </a:r>
          </a:p>
        </p:txBody>
      </p:sp>
      <p:sp>
        <p:nvSpPr>
          <p:cNvPr id="3" name="Content Placeholder 2">
            <a:extLst>
              <a:ext uri="{FF2B5EF4-FFF2-40B4-BE49-F238E27FC236}">
                <a16:creationId xmlns:a16="http://schemas.microsoft.com/office/drawing/2014/main" id="{5C085E4C-6402-A52A-E503-82CA8D9C404A}"/>
              </a:ext>
            </a:extLst>
          </p:cNvPr>
          <p:cNvSpPr>
            <a:spLocks noGrp="1"/>
          </p:cNvSpPr>
          <p:nvPr>
            <p:ph idx="1"/>
          </p:nvPr>
        </p:nvSpPr>
        <p:spPr>
          <a:xfrm>
            <a:off x="913795" y="1732449"/>
            <a:ext cx="3078749" cy="4058751"/>
          </a:xfrm>
        </p:spPr>
        <p:txBody>
          <a:bodyPr anchor="t">
            <a:normAutofit/>
          </a:bodyPr>
          <a:lstStyle/>
          <a:p>
            <a:r>
              <a:rPr lang="en-US" sz="1600"/>
              <a:t>The Message? : “We Believe Airflow Should Be Simple”</a:t>
            </a:r>
          </a:p>
          <a:p>
            <a:r>
              <a:rPr lang="en-US" sz="1600"/>
              <a:t>Q-PAC is the airflow fan company that I interned at where they focused on creating a “</a:t>
            </a:r>
            <a:r>
              <a:rPr lang="en-US" sz="1600">
                <a:effectLst/>
              </a:rPr>
              <a:t>revolutionary new commercial air handler fan that fits anywhere, sets up fast, and runs like a dream”</a:t>
            </a:r>
            <a:endParaRPr lang="en-US" sz="1600"/>
          </a:p>
        </p:txBody>
      </p:sp>
      <p:pic>
        <p:nvPicPr>
          <p:cNvPr id="10" name="Picture 9">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4552950" y="1"/>
            <a:ext cx="7639050" cy="6858000"/>
          </a:xfrm>
          <a:prstGeom prst="rect">
            <a:avLst/>
          </a:prstGeom>
        </p:spPr>
      </p:pic>
      <p:pic>
        <p:nvPicPr>
          <p:cNvPr id="5" name="Picture 4" descr="A person and person standing in front of a large screen&#10;&#10;AI-generated content may be incorrect.">
            <a:extLst>
              <a:ext uri="{FF2B5EF4-FFF2-40B4-BE49-F238E27FC236}">
                <a16:creationId xmlns:a16="http://schemas.microsoft.com/office/drawing/2014/main" id="{E0136DE4-EEDB-303E-C468-1D7F8A739D64}"/>
              </a:ext>
            </a:extLst>
          </p:cNvPr>
          <p:cNvPicPr>
            <a:picLocks noChangeAspect="1"/>
          </p:cNvPicPr>
          <p:nvPr/>
        </p:nvPicPr>
        <p:blipFill>
          <a:blip r:embed="rId4">
            <a:extLst>
              <a:ext uri="{28A0092B-C50C-407E-A947-70E740481C1C}">
                <a14:useLocalDpi xmlns:a14="http://schemas.microsoft.com/office/drawing/2010/main" val="0"/>
              </a:ext>
            </a:extLst>
          </a:blip>
          <a:srcRect l="13345" r="4221"/>
          <a:stretch>
            <a:fillRect/>
          </a:stretch>
        </p:blipFill>
        <p:spPr>
          <a:xfrm>
            <a:off x="4654295" y="10"/>
            <a:ext cx="7537705" cy="6857990"/>
          </a:xfrm>
          <a:prstGeom prst="rect">
            <a:avLst/>
          </a:prstGeom>
        </p:spPr>
      </p:pic>
    </p:spTree>
    <p:extLst>
      <p:ext uri="{BB962C8B-B14F-4D97-AF65-F5344CB8AC3E}">
        <p14:creationId xmlns:p14="http://schemas.microsoft.com/office/powerpoint/2010/main" val="1495679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3CF6F-240E-51AA-F114-EC23DB033CC8}"/>
              </a:ext>
            </a:extLst>
          </p:cNvPr>
          <p:cNvSpPr>
            <a:spLocks noGrp="1"/>
          </p:cNvSpPr>
          <p:nvPr>
            <p:ph type="title"/>
          </p:nvPr>
        </p:nvSpPr>
        <p:spPr>
          <a:xfrm>
            <a:off x="5146160" y="609600"/>
            <a:ext cx="5978072" cy="970450"/>
          </a:xfrm>
        </p:spPr>
        <p:txBody>
          <a:bodyPr>
            <a:normAutofit/>
          </a:bodyPr>
          <a:lstStyle/>
          <a:p>
            <a:r>
              <a:rPr lang="en-US"/>
              <a:t>Fan Controller Project</a:t>
            </a:r>
            <a:endParaRPr lang="en-US" dirty="0"/>
          </a:p>
        </p:txBody>
      </p:sp>
      <p:pic>
        <p:nvPicPr>
          <p:cNvPr id="5" name="Picture 4" descr="A person working on a computer&#10;&#10;AI-generated content may be incorrect.">
            <a:extLst>
              <a:ext uri="{FF2B5EF4-FFF2-40B4-BE49-F238E27FC236}">
                <a16:creationId xmlns:a16="http://schemas.microsoft.com/office/drawing/2014/main" id="{F2A021FC-B11C-0B01-C336-6966AA96E37F}"/>
              </a:ext>
            </a:extLst>
          </p:cNvPr>
          <p:cNvPicPr>
            <a:picLocks noChangeAspect="1"/>
          </p:cNvPicPr>
          <p:nvPr/>
        </p:nvPicPr>
        <p:blipFill>
          <a:blip r:embed="rId3">
            <a:extLst>
              <a:ext uri="{28A0092B-C50C-407E-A947-70E740481C1C}">
                <a14:useLocalDpi xmlns:a14="http://schemas.microsoft.com/office/drawing/2010/main" val="0"/>
              </a:ext>
            </a:extLst>
          </a:blip>
          <a:srcRect t="11118"/>
          <a:stretch>
            <a:fillRect/>
          </a:stretch>
        </p:blipFill>
        <p:spPr>
          <a:xfrm rot="5400000">
            <a:off x="-1153824" y="1143176"/>
            <a:ext cx="6858000" cy="4571649"/>
          </a:xfrm>
          <a:prstGeom prst="rect">
            <a:avLst/>
          </a:prstGeom>
        </p:spPr>
      </p:pic>
      <p:sp>
        <p:nvSpPr>
          <p:cNvPr id="3" name="Content Placeholder 2">
            <a:extLst>
              <a:ext uri="{FF2B5EF4-FFF2-40B4-BE49-F238E27FC236}">
                <a16:creationId xmlns:a16="http://schemas.microsoft.com/office/drawing/2014/main" id="{96E3BF05-D9E4-B58C-4A70-7DA5A9A7BB9A}"/>
              </a:ext>
            </a:extLst>
          </p:cNvPr>
          <p:cNvSpPr>
            <a:spLocks noGrp="1"/>
          </p:cNvSpPr>
          <p:nvPr>
            <p:ph idx="1"/>
          </p:nvPr>
        </p:nvSpPr>
        <p:spPr>
          <a:xfrm>
            <a:off x="5146160" y="1828801"/>
            <a:ext cx="5978072" cy="3866048"/>
          </a:xfrm>
        </p:spPr>
        <p:txBody>
          <a:bodyPr anchor="ctr">
            <a:normAutofit/>
          </a:bodyPr>
          <a:lstStyle/>
          <a:p>
            <a:pPr>
              <a:lnSpc>
                <a:spcPct val="90000"/>
              </a:lnSpc>
            </a:pPr>
            <a:r>
              <a:rPr lang="en-US"/>
              <a:t>The project I selected was to code the Q-PAC fan controller so that it can run a simulated watchdog timer for the microcontroller inside the fan so that whenever the software for the different layers of code would fail, my code would essentially let everyone whose working on it that something has gone wrong and there is a technical problem.</a:t>
            </a:r>
          </a:p>
          <a:p>
            <a:pPr>
              <a:lnSpc>
                <a:spcPct val="90000"/>
              </a:lnSpc>
            </a:pPr>
            <a:r>
              <a:rPr lang="en-US"/>
              <a:t>I first had to learn basic programming in C in order to get started, which then I transferred my skills to a STM NUCLEO microcontroller and then finally applying and figuring out where to fit in my code in the actual fan controller</a:t>
            </a:r>
          </a:p>
        </p:txBody>
      </p:sp>
      <p:pic>
        <p:nvPicPr>
          <p:cNvPr id="12" name="Picture 11">
            <a:extLst>
              <a:ext uri="{FF2B5EF4-FFF2-40B4-BE49-F238E27FC236}">
                <a16:creationId xmlns:a16="http://schemas.microsoft.com/office/drawing/2014/main" id="{A59FFE16-5BBD-489F-B8B3-934A79241F2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10649" y="1"/>
            <a:ext cx="4690532" cy="6858000"/>
          </a:xfrm>
          <a:prstGeom prst="rect">
            <a:avLst/>
          </a:prstGeom>
        </p:spPr>
      </p:pic>
    </p:spTree>
    <p:extLst>
      <p:ext uri="{BB962C8B-B14F-4D97-AF65-F5344CB8AC3E}">
        <p14:creationId xmlns:p14="http://schemas.microsoft.com/office/powerpoint/2010/main" val="2460103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A0526-C140-5214-12FB-7D1EB6FE6610}"/>
              </a:ext>
            </a:extLst>
          </p:cNvPr>
          <p:cNvSpPr>
            <a:spLocks noGrp="1"/>
          </p:cNvSpPr>
          <p:nvPr>
            <p:ph type="title"/>
          </p:nvPr>
        </p:nvSpPr>
        <p:spPr>
          <a:xfrm>
            <a:off x="913795" y="609599"/>
            <a:ext cx="5978072" cy="1030775"/>
          </a:xfrm>
        </p:spPr>
        <p:txBody>
          <a:bodyPr>
            <a:normAutofit/>
          </a:bodyPr>
          <a:lstStyle/>
          <a:p>
            <a:pPr>
              <a:lnSpc>
                <a:spcPct val="90000"/>
              </a:lnSpc>
            </a:pPr>
            <a:r>
              <a:rPr lang="en-US" sz="3400"/>
              <a:t>Fan Controller Project Continued</a:t>
            </a:r>
          </a:p>
        </p:txBody>
      </p:sp>
      <p:sp>
        <p:nvSpPr>
          <p:cNvPr id="3" name="Content Placeholder 2">
            <a:extLst>
              <a:ext uri="{FF2B5EF4-FFF2-40B4-BE49-F238E27FC236}">
                <a16:creationId xmlns:a16="http://schemas.microsoft.com/office/drawing/2014/main" id="{CE2DC361-A0B1-90B9-EFA8-57D3A652CF66}"/>
              </a:ext>
            </a:extLst>
          </p:cNvPr>
          <p:cNvSpPr>
            <a:spLocks noGrp="1"/>
          </p:cNvSpPr>
          <p:nvPr>
            <p:ph idx="1"/>
          </p:nvPr>
        </p:nvSpPr>
        <p:spPr>
          <a:xfrm>
            <a:off x="913795" y="1828801"/>
            <a:ext cx="5978072" cy="3866048"/>
          </a:xfrm>
        </p:spPr>
        <p:txBody>
          <a:bodyPr anchor="ctr">
            <a:normAutofit/>
          </a:bodyPr>
          <a:lstStyle/>
          <a:p>
            <a:r>
              <a:rPr lang="en-US" dirty="0"/>
              <a:t>After finally getting the hang of how the programming language and the microcontroller worked, I then transferred to working my code on the main microcontroller in which I had to find the correct layer of code to put it in and then build the code, then run it.</a:t>
            </a:r>
          </a:p>
          <a:p>
            <a:r>
              <a:rPr lang="en-US" dirty="0"/>
              <a:t>After correctly applying and checking if my code was good and runnable, I had to use a multimeter on the precise pin that I coded for to maker sure the pin was always set to HIGH at 3.3 volts to ensure success of my code</a:t>
            </a:r>
          </a:p>
          <a:p>
            <a:endParaRPr lang="en-US" dirty="0"/>
          </a:p>
        </p:txBody>
      </p:sp>
      <p:pic>
        <p:nvPicPr>
          <p:cNvPr id="5" name="Picture 4" descr="A person wearing headphones and working on a machine&#10;&#10;AI-generated content may be incorrect.">
            <a:extLst>
              <a:ext uri="{FF2B5EF4-FFF2-40B4-BE49-F238E27FC236}">
                <a16:creationId xmlns:a16="http://schemas.microsoft.com/office/drawing/2014/main" id="{EE43A7DE-3CD3-0F33-0961-FFE6A33910AD}"/>
              </a:ext>
            </a:extLst>
          </p:cNvPr>
          <p:cNvPicPr>
            <a:picLocks noChangeAspect="1"/>
          </p:cNvPicPr>
          <p:nvPr/>
        </p:nvPicPr>
        <p:blipFill>
          <a:blip r:embed="rId3">
            <a:extLst>
              <a:ext uri="{28A0092B-C50C-407E-A947-70E740481C1C}">
                <a14:useLocalDpi xmlns:a14="http://schemas.microsoft.com/office/drawing/2010/main" val="0"/>
              </a:ext>
            </a:extLst>
          </a:blip>
          <a:srcRect t="11118"/>
          <a:stretch>
            <a:fillRect/>
          </a:stretch>
        </p:blipFill>
        <p:spPr>
          <a:xfrm rot="5400000">
            <a:off x="6477175" y="1143175"/>
            <a:ext cx="6858000" cy="4571649"/>
          </a:xfrm>
          <a:prstGeom prst="rect">
            <a:avLst/>
          </a:prstGeom>
        </p:spPr>
      </p:pic>
      <p:pic>
        <p:nvPicPr>
          <p:cNvPr id="12" name="Picture 11">
            <a:extLst>
              <a:ext uri="{FF2B5EF4-FFF2-40B4-BE49-F238E27FC236}">
                <a16:creationId xmlns:a16="http://schemas.microsoft.com/office/drawing/2014/main" id="{C5418205-ADF0-47E3-8B0C-9A6BC610B25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7501468" y="1"/>
            <a:ext cx="4690532" cy="6858000"/>
          </a:xfrm>
          <a:prstGeom prst="rect">
            <a:avLst/>
          </a:prstGeom>
        </p:spPr>
      </p:pic>
    </p:spTree>
    <p:extLst>
      <p:ext uri="{BB962C8B-B14F-4D97-AF65-F5344CB8AC3E}">
        <p14:creationId xmlns:p14="http://schemas.microsoft.com/office/powerpoint/2010/main" val="22629399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9C91C-120C-50CC-F8AA-131B2BD99C0C}"/>
              </a:ext>
            </a:extLst>
          </p:cNvPr>
          <p:cNvSpPr>
            <a:spLocks noGrp="1"/>
          </p:cNvSpPr>
          <p:nvPr>
            <p:ph type="title"/>
          </p:nvPr>
        </p:nvSpPr>
        <p:spPr>
          <a:xfrm>
            <a:off x="5146160" y="609600"/>
            <a:ext cx="5978072" cy="970450"/>
          </a:xfrm>
        </p:spPr>
        <p:txBody>
          <a:bodyPr>
            <a:normAutofit/>
          </a:bodyPr>
          <a:lstStyle/>
          <a:p>
            <a:r>
              <a:rPr lang="en-US" dirty="0"/>
              <a:t>Applied Skills</a:t>
            </a:r>
          </a:p>
        </p:txBody>
      </p:sp>
      <p:pic>
        <p:nvPicPr>
          <p:cNvPr id="5" name="Picture 4" descr="A close up of a machine&#10;&#10;AI-generated content may be incorrect.">
            <a:extLst>
              <a:ext uri="{FF2B5EF4-FFF2-40B4-BE49-F238E27FC236}">
                <a16:creationId xmlns:a16="http://schemas.microsoft.com/office/drawing/2014/main" id="{7875DBB6-C5DC-2D4D-E800-7D7077731A6D}"/>
              </a:ext>
            </a:extLst>
          </p:cNvPr>
          <p:cNvPicPr>
            <a:picLocks noChangeAspect="1"/>
          </p:cNvPicPr>
          <p:nvPr/>
        </p:nvPicPr>
        <p:blipFill>
          <a:blip r:embed="rId3">
            <a:extLst>
              <a:ext uri="{28A0092B-C50C-407E-A947-70E740481C1C}">
                <a14:useLocalDpi xmlns:a14="http://schemas.microsoft.com/office/drawing/2010/main" val="0"/>
              </a:ext>
            </a:extLst>
          </a:blip>
          <a:srcRect t="8716" b="2402"/>
          <a:stretch>
            <a:fillRect/>
          </a:stretch>
        </p:blipFill>
        <p:spPr>
          <a:xfrm rot="5400000">
            <a:off x="-1153824" y="1143176"/>
            <a:ext cx="6858000" cy="4571649"/>
          </a:xfrm>
          <a:prstGeom prst="rect">
            <a:avLst/>
          </a:prstGeom>
        </p:spPr>
      </p:pic>
      <p:sp>
        <p:nvSpPr>
          <p:cNvPr id="3" name="Content Placeholder 2">
            <a:extLst>
              <a:ext uri="{FF2B5EF4-FFF2-40B4-BE49-F238E27FC236}">
                <a16:creationId xmlns:a16="http://schemas.microsoft.com/office/drawing/2014/main" id="{DFCD2089-C3E7-FBA2-E961-915B97F3AA54}"/>
              </a:ext>
            </a:extLst>
          </p:cNvPr>
          <p:cNvSpPr>
            <a:spLocks noGrp="1"/>
          </p:cNvSpPr>
          <p:nvPr>
            <p:ph idx="1"/>
          </p:nvPr>
        </p:nvSpPr>
        <p:spPr>
          <a:xfrm>
            <a:off x="5146160" y="1828801"/>
            <a:ext cx="5978072" cy="3866048"/>
          </a:xfrm>
        </p:spPr>
        <p:txBody>
          <a:bodyPr anchor="ctr">
            <a:normAutofit/>
          </a:bodyPr>
          <a:lstStyle/>
          <a:p>
            <a:pPr>
              <a:lnSpc>
                <a:spcPct val="90000"/>
              </a:lnSpc>
            </a:pPr>
            <a:r>
              <a:rPr lang="en-US" sz="1400"/>
              <a:t>In the little time I spent in the actual factory part of the facility, I noticed lots of things that came from my training in the engineering academy from when I was getting certified in MSSC Safety and OSHA such as all the different types of PPE available and which ones we had to wear in each zone, and how the basic safety and evacuation systems fell into place incase something went wrong.</a:t>
            </a:r>
          </a:p>
          <a:p>
            <a:pPr>
              <a:lnSpc>
                <a:spcPct val="90000"/>
              </a:lnSpc>
            </a:pPr>
            <a:r>
              <a:rPr lang="en-US" sz="1400"/>
              <a:t>And the microcontroller I used to simulate my code was similar to the Raspberry Pi machines that we would sometimes play around with in class</a:t>
            </a:r>
          </a:p>
          <a:p>
            <a:pPr>
              <a:lnSpc>
                <a:spcPct val="90000"/>
              </a:lnSpc>
            </a:pPr>
            <a:r>
              <a:rPr lang="en-US" sz="1400"/>
              <a:t>And during that time, I learned so much more than I ever thought I would. As a guy who never coded in his life before, I learned how the fundamentals of C worked, and I learned about how I could use different systems to generate proper code that I could use, I also learned how the different layers of the fan controller layered on top one another to run effectively including some real life software engineering platforms like GitHub and Cube and </a:t>
            </a:r>
            <a:r>
              <a:rPr lang="en-US" sz="1400" err="1"/>
              <a:t>CLion</a:t>
            </a:r>
            <a:r>
              <a:rPr lang="en-US" sz="1400"/>
              <a:t> worked and even applied and used some of those programs in my projects</a:t>
            </a:r>
          </a:p>
        </p:txBody>
      </p:sp>
      <p:pic>
        <p:nvPicPr>
          <p:cNvPr id="10" name="Picture 9">
            <a:extLst>
              <a:ext uri="{FF2B5EF4-FFF2-40B4-BE49-F238E27FC236}">
                <a16:creationId xmlns:a16="http://schemas.microsoft.com/office/drawing/2014/main" id="{A59FFE16-5BBD-489F-B8B3-934A79241F2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10649" y="1"/>
            <a:ext cx="4690532" cy="6858000"/>
          </a:xfrm>
          <a:prstGeom prst="rect">
            <a:avLst/>
          </a:prstGeom>
        </p:spPr>
      </p:pic>
    </p:spTree>
    <p:extLst>
      <p:ext uri="{BB962C8B-B14F-4D97-AF65-F5344CB8AC3E}">
        <p14:creationId xmlns:p14="http://schemas.microsoft.com/office/powerpoint/2010/main" val="3134562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6AB91-CEA9-CD97-F703-0F40E79584C3}"/>
              </a:ext>
            </a:extLst>
          </p:cNvPr>
          <p:cNvSpPr>
            <a:spLocks noGrp="1"/>
          </p:cNvSpPr>
          <p:nvPr>
            <p:ph type="title"/>
          </p:nvPr>
        </p:nvSpPr>
        <p:spPr>
          <a:xfrm>
            <a:off x="913795" y="609600"/>
            <a:ext cx="10353762" cy="970450"/>
          </a:xfrm>
        </p:spPr>
        <p:txBody>
          <a:bodyPr>
            <a:normAutofit/>
          </a:bodyPr>
          <a:lstStyle/>
          <a:p>
            <a:r>
              <a:rPr lang="en-US" dirty="0"/>
              <a:t>Plans For After Highschool</a:t>
            </a:r>
          </a:p>
        </p:txBody>
      </p:sp>
      <p:pic>
        <p:nvPicPr>
          <p:cNvPr id="9" name="Picture 8">
            <a:extLst>
              <a:ext uri="{FF2B5EF4-FFF2-40B4-BE49-F238E27FC236}">
                <a16:creationId xmlns:a16="http://schemas.microsoft.com/office/drawing/2014/main" id="{7A39C972-BD08-4963-9651-14CC8AB52ECE}"/>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1731964"/>
            <a:ext cx="12192001" cy="5126036"/>
          </a:xfrm>
          <a:prstGeom prst="rect">
            <a:avLst/>
          </a:prstGeom>
          <a:effectLst>
            <a:innerShdw blurRad="63500" dist="50800" dir="16200000">
              <a:prstClr val="black">
                <a:alpha val="50000"/>
              </a:prstClr>
            </a:innerShdw>
          </a:effectLst>
        </p:spPr>
      </p:pic>
      <p:graphicFrame>
        <p:nvGraphicFramePr>
          <p:cNvPr id="5" name="Content Placeholder 2">
            <a:extLst>
              <a:ext uri="{FF2B5EF4-FFF2-40B4-BE49-F238E27FC236}">
                <a16:creationId xmlns:a16="http://schemas.microsoft.com/office/drawing/2014/main" id="{C751C580-A221-A1CF-91C8-2ED1DAED5451}"/>
              </a:ext>
            </a:extLst>
          </p:cNvPr>
          <p:cNvGraphicFramePr>
            <a:graphicFrameLocks noGrp="1"/>
          </p:cNvGraphicFramePr>
          <p:nvPr>
            <p:ph idx="1"/>
            <p:extLst>
              <p:ext uri="{D42A27DB-BD31-4B8C-83A1-F6EECF244321}">
                <p14:modId xmlns:p14="http://schemas.microsoft.com/office/powerpoint/2010/main" val="1182083767"/>
              </p:ext>
            </p:extLst>
          </p:nvPr>
        </p:nvGraphicFramePr>
        <p:xfrm>
          <a:off x="914400" y="1892830"/>
          <a:ext cx="10353675" cy="38983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0257858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3EC26C"/>
      </a:accent1>
      <a:accent2>
        <a:srgbClr val="B3D463"/>
      </a:accent2>
      <a:accent3>
        <a:srgbClr val="3BBC9D"/>
      </a:accent3>
      <a:accent4>
        <a:srgbClr val="97AF75"/>
      </a:accent4>
      <a:accent5>
        <a:srgbClr val="6BA841"/>
      </a:accent5>
      <a:accent6>
        <a:srgbClr val="79AE90"/>
      </a:accent6>
      <a:hlink>
        <a:srgbClr val="85E4A6"/>
      </a:hlink>
      <a:folHlink>
        <a:srgbClr val="BDF3D0"/>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43372978-11FE-4814-AC26-BC300187D8C7}"/>
    </a:ext>
  </a:extLst>
</a:theme>
</file>

<file path=docProps/app.xml><?xml version="1.0" encoding="utf-8"?>
<Properties xmlns="http://schemas.openxmlformats.org/officeDocument/2006/extended-properties" xmlns:vt="http://schemas.openxmlformats.org/officeDocument/2006/docPropsVTypes">
  <Template>TM04033929[[fn=Slate]]</Template>
  <TotalTime>1529</TotalTime>
  <Words>580</Words>
  <Application>Microsoft Office PowerPoint</Application>
  <PresentationFormat>Widescreen</PresentationFormat>
  <Paragraphs>18</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Calisto MT</vt:lpstr>
      <vt:lpstr>Wingdings 2</vt:lpstr>
      <vt:lpstr>Slate</vt:lpstr>
      <vt:lpstr>Internship at Q-PAC</vt:lpstr>
      <vt:lpstr>Business Worked At: Q-PAC</vt:lpstr>
      <vt:lpstr>Fan Controller Project</vt:lpstr>
      <vt:lpstr>Fan Controller Project Continued</vt:lpstr>
      <vt:lpstr>Applied Skills</vt:lpstr>
      <vt:lpstr>Plans For After Highschool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Ezekiel Dumuk</dc:creator>
  <cp:lastModifiedBy>Ezekiel Dumuk</cp:lastModifiedBy>
  <cp:revision>2</cp:revision>
  <dcterms:created xsi:type="dcterms:W3CDTF">2025-07-29T18:44:43Z</dcterms:created>
  <dcterms:modified xsi:type="dcterms:W3CDTF">2025-07-31T14:54:21Z</dcterms:modified>
</cp:coreProperties>
</file>

<file path=docProps/thumbnail.jpeg>
</file>